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1" r:id="rId3"/>
    <p:sldId id="272" r:id="rId4"/>
    <p:sldId id="273" r:id="rId5"/>
    <p:sldId id="274" r:id="rId6"/>
    <p:sldId id="257" r:id="rId7"/>
    <p:sldId id="258" r:id="rId8"/>
    <p:sldId id="264" r:id="rId9"/>
    <p:sldId id="259" r:id="rId10"/>
    <p:sldId id="265" r:id="rId11"/>
    <p:sldId id="260" r:id="rId12"/>
    <p:sldId id="261" r:id="rId13"/>
    <p:sldId id="267" r:id="rId14"/>
    <p:sldId id="269" r:id="rId15"/>
    <p:sldId id="268" r:id="rId16"/>
    <p:sldId id="262" r:id="rId17"/>
    <p:sldId id="279" r:id="rId18"/>
    <p:sldId id="278" r:id="rId19"/>
    <p:sldId id="281" r:id="rId20"/>
    <p:sldId id="280" r:id="rId21"/>
    <p:sldId id="282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3761" autoAdjust="0"/>
  </p:normalViewPr>
  <p:slideViewPr>
    <p:cSldViewPr>
      <p:cViewPr varScale="1">
        <p:scale>
          <a:sx n="87" d="100"/>
          <a:sy n="87" d="100"/>
        </p:scale>
        <p:origin x="-7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B3605-1B01-4DEB-9320-189A25DFA9EC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FE3C0-0D4F-409A-A92E-F8853F424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9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mtClean="0"/>
              <a:t>Announced January,</a:t>
            </a:r>
            <a:r>
              <a:rPr lang="de-CH" baseline="0" smtClean="0"/>
              <a:t> shipped October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1024 bits – 32 x 32, made </a:t>
            </a:r>
            <a:r>
              <a:rPr lang="en-GB" smtClean="0"/>
              <a:t>by hand</a:t>
            </a:r>
          </a:p>
          <a:p>
            <a:endParaRPr lang="en-GB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CADC – U.S. – avionics control for the F14 Tomcat - ??? Secret until 1998 - Ray Holt</a:t>
            </a:r>
          </a:p>
          <a:p>
            <a:r>
              <a:rPr lang="en-GB" dirty="0" smtClean="0"/>
              <a:t>4004 –</a:t>
            </a:r>
            <a:r>
              <a:rPr lang="en-GB" baseline="0" dirty="0" smtClean="0"/>
              <a:t> first commercial, used for calculators – 2,300 transistors, 0.1 </a:t>
            </a:r>
            <a:r>
              <a:rPr lang="en-GB" baseline="0" dirty="0" err="1" smtClean="0"/>
              <a:t>mhz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6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CADC – Central Air Data Computer – 1968 -&gt; 1970 - Avionics control for the F14 Tomcat - Secret until 1998 - Ray Holt</a:t>
            </a:r>
          </a:p>
          <a:p>
            <a:r>
              <a:rPr lang="en-GB" dirty="0" smtClean="0"/>
              <a:t>Intel 4004 – 4 bit –</a:t>
            </a:r>
            <a:r>
              <a:rPr lang="en-GB" baseline="0" dirty="0" smtClean="0"/>
              <a:t> 1971 - first commercial $60, used for calculators – 2,300 transistors, 0.1 - 0.7 </a:t>
            </a:r>
            <a:r>
              <a:rPr lang="en-GB" baseline="0" dirty="0" err="1" smtClean="0"/>
              <a:t>mhz</a:t>
            </a:r>
            <a:endParaRPr lang="en-GB" baseline="0" dirty="0" smtClean="0"/>
          </a:p>
          <a:p>
            <a:r>
              <a:rPr lang="en-GB" baseline="0" dirty="0" smtClean="0"/>
              <a:t>Intel 8008 – early 8 bit – 1972 - $120 – </a:t>
            </a:r>
          </a:p>
          <a:p>
            <a:r>
              <a:rPr lang="en-GB" baseline="0" dirty="0" smtClean="0"/>
              <a:t>Intel 8080 – 2</a:t>
            </a:r>
            <a:r>
              <a:rPr lang="en-GB" baseline="30000" dirty="0" smtClean="0"/>
              <a:t>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</a:t>
            </a:r>
            <a:r>
              <a:rPr lang="en-GB" baseline="0" dirty="0" smtClean="0"/>
              <a:t> 8-bit – 1974 - $360 - 16-bit address bus, 64k ram – </a:t>
            </a:r>
            <a:r>
              <a:rPr lang="en-GB" baseline="0" dirty="0" err="1" smtClean="0"/>
              <a:t>Blinkin</a:t>
            </a:r>
            <a:r>
              <a:rPr lang="en-GB" baseline="0" dirty="0" smtClean="0"/>
              <a:t> Lights &amp; CP/M - machines – 2 -3 </a:t>
            </a:r>
            <a:r>
              <a:rPr lang="en-GB" baseline="0" dirty="0" err="1" smtClean="0"/>
              <a:t>mhz</a:t>
            </a:r>
            <a:r>
              <a:rPr lang="en-GB" baseline="0" dirty="0" smtClean="0"/>
              <a:t> – CISC long </a:t>
            </a:r>
            <a:r>
              <a:rPr lang="en-GB" baseline="0" dirty="0" err="1" smtClean="0"/>
              <a:t>instructutions</a:t>
            </a:r>
            <a:r>
              <a:rPr lang="en-GB" baseline="0" dirty="0" smtClean="0"/>
              <a:t> – up to 11 cycles – Andy Grove, Robert </a:t>
            </a:r>
            <a:r>
              <a:rPr lang="en-GB" baseline="0" dirty="0" err="1" smtClean="0"/>
              <a:t>Noyce</a:t>
            </a:r>
            <a:r>
              <a:rPr lang="en-GB" baseline="0" dirty="0" smtClean="0"/>
              <a:t> and Gordon Moore – </a:t>
            </a:r>
            <a:r>
              <a:rPr lang="en-GB" baseline="0" dirty="0" err="1" smtClean="0"/>
              <a:t>Rubylith</a:t>
            </a:r>
            <a:endParaRPr lang="en-GB" baseline="0" dirty="0" smtClean="0"/>
          </a:p>
          <a:p>
            <a:r>
              <a:rPr lang="en-GB" baseline="0" dirty="0" err="1" smtClean="0"/>
              <a:t>Zilog</a:t>
            </a:r>
            <a:r>
              <a:rPr lang="en-GB" baseline="0" dirty="0" smtClean="0"/>
              <a:t> Z80 – Federico Fagin left after 8080 – founded </a:t>
            </a:r>
            <a:r>
              <a:rPr lang="en-GB" baseline="0" dirty="0" err="1" smtClean="0"/>
              <a:t>Zilog</a:t>
            </a:r>
            <a:r>
              <a:rPr lang="en-GB" baseline="0" dirty="0" smtClean="0"/>
              <a:t> 1974 – binary compatible –(CPM) simpler architecture – TRS80, </a:t>
            </a:r>
            <a:r>
              <a:rPr lang="en-GB" baseline="0" dirty="0" err="1" smtClean="0"/>
              <a:t>sinclair</a:t>
            </a:r>
            <a:r>
              <a:rPr lang="en-GB" baseline="0" dirty="0" smtClean="0"/>
              <a:t> zx-80, spectrum) – still used today in embedded systems </a:t>
            </a:r>
          </a:p>
          <a:p>
            <a:r>
              <a:rPr lang="en-GB" baseline="0" dirty="0" smtClean="0"/>
              <a:t>Motorola 6800 – 8-bit, 16-bit address bus – 1974 - $360 single unit - family of support chips (</a:t>
            </a:r>
            <a:r>
              <a:rPr lang="en-GB" baseline="0" dirty="0" err="1" smtClean="0"/>
              <a:t>cpu</a:t>
            </a:r>
            <a:r>
              <a:rPr lang="en-GB" baseline="0" dirty="0" smtClean="0"/>
              <a:t>, ram, rom, </a:t>
            </a:r>
            <a:r>
              <a:rPr lang="en-GB" baseline="0" dirty="0" err="1" smtClean="0"/>
              <a:t>pia</a:t>
            </a:r>
            <a:r>
              <a:rPr lang="en-GB" baseline="0" dirty="0" smtClean="0"/>
              <a:t>) – design team left…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6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“Fry</a:t>
            </a:r>
            <a:r>
              <a:rPr lang="en-GB" baseline="0" dirty="0" smtClean="0"/>
              <a:t> and the </a:t>
            </a:r>
            <a:r>
              <a:rPr lang="en-GB" baseline="0" dirty="0" err="1" smtClean="0"/>
              <a:t>Slurm</a:t>
            </a:r>
            <a:r>
              <a:rPr lang="en-GB" baseline="0" dirty="0" smtClean="0"/>
              <a:t> Factory” – last season 1 episode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“Fry</a:t>
            </a:r>
            <a:r>
              <a:rPr lang="en-GB" baseline="0" dirty="0" smtClean="0"/>
              <a:t> and the </a:t>
            </a:r>
            <a:r>
              <a:rPr lang="en-GB" baseline="0" dirty="0" err="1" smtClean="0"/>
              <a:t>Slurm</a:t>
            </a:r>
            <a:r>
              <a:rPr lang="en-GB" baseline="0" dirty="0" smtClean="0"/>
              <a:t> Factory” – last season 1 episode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Compaq </a:t>
            </a:r>
            <a:r>
              <a:rPr lang="en-GB" dirty="0" err="1" smtClean="0"/>
              <a:t>Deskpro</a:t>
            </a:r>
            <a:endParaRPr lang="en-GB" dirty="0" smtClean="0"/>
          </a:p>
          <a:p>
            <a:r>
              <a:rPr lang="en-GB" dirty="0" smtClean="0"/>
              <a:t>Omni</a:t>
            </a:r>
            <a:r>
              <a:rPr lang="en-GB" baseline="0" dirty="0" smtClean="0"/>
              <a:t> 3</a:t>
            </a:r>
          </a:p>
          <a:p>
            <a:r>
              <a:rPr lang="en-GB" dirty="0" smtClean="0"/>
              <a:t>Anonymous</a:t>
            </a:r>
            <a:r>
              <a:rPr lang="en-GB" baseline="0" dirty="0" smtClean="0"/>
              <a:t> beige boxes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0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Compaq </a:t>
            </a:r>
            <a:r>
              <a:rPr lang="en-GB" dirty="0" err="1" smtClean="0"/>
              <a:t>Deskpro</a:t>
            </a:r>
            <a:endParaRPr lang="en-GB" dirty="0" smtClean="0"/>
          </a:p>
          <a:p>
            <a:r>
              <a:rPr lang="en-GB" dirty="0" smtClean="0"/>
              <a:t>Omni</a:t>
            </a:r>
            <a:r>
              <a:rPr lang="en-GB" baseline="0" dirty="0" smtClean="0"/>
              <a:t> 3</a:t>
            </a:r>
          </a:p>
          <a:p>
            <a:r>
              <a:rPr lang="en-GB" dirty="0" smtClean="0"/>
              <a:t>Anonymous</a:t>
            </a:r>
            <a:r>
              <a:rPr lang="en-GB" baseline="0" dirty="0" smtClean="0"/>
              <a:t> beige boxes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0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 Instrumentation and Telemetry Systems (MITS)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ailable: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$395 as a kit(prior to March)US $650 assembled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2000+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8080, 2.0 MHz 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bytes, 64K max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LEDs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switches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Altair-bus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card-cage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tape, cassette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orfloppy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CP/M, BASIC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Computer which Bill Gates &amp; Paul Allen wrote commercial software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23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 Instrumentation and Telemetry Systems (MITS)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ailable: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$395 as a kit(prior to March)US $650 assembled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2000+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8080, 2.0 MHz 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bytes, 64K max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LEDs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switches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Altair-bus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card-cage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tape, cassette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orfloppy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CP/M, BASIC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Computer which Bill Gates &amp; Paul Allen wrote commercial software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23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Ship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$1295 without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$1790 with RGB monitor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Motorola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68000 @ 7.14 MHz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256K stock, 512 typical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8Meg max.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640 X 400, 4096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320 X 200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serial, floppy, RGB, RF, composite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videoStereo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audio, joysticks, System bus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880K 3.5-inch floppy.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AmigaDOS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1.0-1.34"Workbench" GUI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37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1024 bits – 32 x 32, made by hand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http://www.cpu-zone.com/RAM_History.htm</a:t>
            </a:r>
          </a:p>
          <a:p>
            <a:r>
              <a:rPr lang="en-GB" dirty="0" smtClean="0"/>
              <a:t>1024 bits – 32 x 32, made by hand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2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0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9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00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6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4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47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6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 userDrawn="1">
            <p:custDataLst>
              <p:tags r:id="rId13"/>
            </p:custDataLst>
          </p:nvPr>
        </p:nvSpPr>
        <p:spPr>
          <a:xfrm>
            <a:off x="161870" y="6361547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5" y="6378120"/>
            <a:ext cx="248120" cy="275414"/>
          </a:xfrm>
          <a:prstGeom prst="rect">
            <a:avLst/>
          </a:prstGeom>
        </p:spPr>
      </p:pic>
      <p:sp>
        <p:nvSpPr>
          <p:cNvPr id="9" name="Oval 8"/>
          <p:cNvSpPr/>
          <p:nvPr userDrawn="1">
            <p:custDataLst>
              <p:tags r:id="rId14"/>
            </p:custDataLst>
          </p:nvPr>
        </p:nvSpPr>
        <p:spPr>
          <a:xfrm>
            <a:off x="512657" y="6348865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81328"/>
            <a:ext cx="283166" cy="283166"/>
          </a:xfrm>
          <a:prstGeom prst="rect">
            <a:avLst/>
          </a:prstGeom>
        </p:spPr>
      </p:pic>
      <p:sp>
        <p:nvSpPr>
          <p:cNvPr id="11" name="Oval 10"/>
          <p:cNvSpPr/>
          <p:nvPr userDrawn="1">
            <p:custDataLst>
              <p:tags r:id="rId15"/>
            </p:custDataLst>
          </p:nvPr>
        </p:nvSpPr>
        <p:spPr>
          <a:xfrm>
            <a:off x="872697" y="6348865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1" y="6416449"/>
            <a:ext cx="226422" cy="2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gif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5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8.jpg"/><Relationship Id="rId9" Type="http://schemas.openxmlformats.org/officeDocument/2006/relationships/hyperlink" Target="http://www.visual6502.org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21.xml"/><Relationship Id="rId7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849975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908720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80" y="3429000"/>
            <a:ext cx="7779959" cy="2016224"/>
          </a:xfrm>
        </p:spPr>
        <p:txBody>
          <a:bodyPr>
            <a:noAutofit/>
          </a:bodyPr>
          <a:lstStyle/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 History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of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Home Computer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– Part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1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7" y="1013357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1255497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824489" y="5445224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28956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448780"/>
            <a:ext cx="3420380" cy="2124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54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1975</a:t>
            </a:r>
            <a:r>
              <a:rPr lang="en-GB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MITS Altair 8800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8756" y="1580599"/>
            <a:ext cx="43485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Intel 8080 CPU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256 Bytes Memory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Front Panel Switches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“</a:t>
            </a:r>
            <a:r>
              <a:rPr lang="en-GB" sz="3600" dirty="0" err="1" smtClean="0"/>
              <a:t>Blinkenlichten</a:t>
            </a:r>
            <a:r>
              <a:rPr lang="en-GB" sz="3600" dirty="0" smtClean="0"/>
              <a:t>!”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Basic on paper tape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3600" dirty="0"/>
          </a:p>
        </p:txBody>
      </p:sp>
      <p:pic>
        <p:nvPicPr>
          <p:cNvPr id="7" name="Altair88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214" y="3717031"/>
            <a:ext cx="3423761" cy="25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42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54702"/>
            <a:ext cx="3672408" cy="967125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66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1985</a:t>
            </a:r>
            <a:r>
              <a:rPr lang="en-GB" sz="6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n-GB" sz="6600" dirty="0">
              <a:effectLst>
                <a:outerShdw blurRad="50800" dist="38100" dir="5400000" sx="103000" sy="103000" algn="tl" rotWithShape="0">
                  <a:prstClr val="black">
                    <a:alpha val="46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07773"/>
            <a:ext cx="7200800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4" y="169961"/>
            <a:ext cx="4856314" cy="1098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51" y="1484784"/>
            <a:ext cx="6943154" cy="427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68" y="1367301"/>
            <a:ext cx="6480720" cy="4860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68" y="1398403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23628 0.15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76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823 0.171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856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7431 -0.17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-898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Early mechanical memories</a:t>
            </a:r>
          </a:p>
          <a:p>
            <a:pPr lvl="1"/>
            <a:r>
              <a:rPr lang="en-GB" dirty="0" smtClean="0"/>
              <a:t>The Williams-Kilburn Tube</a:t>
            </a:r>
          </a:p>
          <a:p>
            <a:pPr lvl="1"/>
            <a:r>
              <a:rPr lang="en-GB" dirty="0" smtClean="0"/>
              <a:t>Delay Line Memory</a:t>
            </a:r>
          </a:p>
          <a:p>
            <a:pPr lvl="1"/>
            <a:r>
              <a:rPr lang="en-GB" dirty="0" smtClean="0"/>
              <a:t>Drum Memory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68960"/>
            <a:ext cx="2088232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31717"/>
            <a:ext cx="3027310" cy="162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8392391" cy="279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486814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0161"/>
            <a:ext cx="5626968" cy="820687"/>
          </a:xfrm>
        </p:spPr>
        <p:txBody>
          <a:bodyPr>
            <a:normAutofit/>
          </a:bodyPr>
          <a:lstStyle/>
          <a:p>
            <a:r>
              <a:rPr lang="en-GB" dirty="0" smtClean="0"/>
              <a:t>Magnetic Core Memory - 1951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183112" cy="418311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407533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52" y="1124744"/>
            <a:ext cx="3735512" cy="2801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65004"/>
            <a:ext cx="3888432" cy="29163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0161"/>
            <a:ext cx="6779096" cy="4925143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Semiconductor Memory – Static RAM</a:t>
            </a:r>
          </a:p>
          <a:p>
            <a:r>
              <a:rPr lang="en-GB" sz="2800" dirty="0" smtClean="0"/>
              <a:t>Intel started in 1968</a:t>
            </a:r>
          </a:p>
          <a:p>
            <a:r>
              <a:rPr lang="en-GB" sz="2800" dirty="0" smtClean="0"/>
              <a:t>Targeted market of LSI technology</a:t>
            </a:r>
          </a:p>
          <a:p>
            <a:r>
              <a:rPr lang="en-GB" sz="2800" dirty="0" smtClean="0"/>
              <a:t>Intel 3101</a:t>
            </a:r>
          </a:p>
          <a:p>
            <a:pPr lvl="1"/>
            <a:r>
              <a:rPr lang="en-GB" dirty="0" smtClean="0"/>
              <a:t>1969, first successful product</a:t>
            </a:r>
          </a:p>
          <a:p>
            <a:pPr lvl="1"/>
            <a:r>
              <a:rPr lang="en-GB" dirty="0" smtClean="0"/>
              <a:t>64 bit Static RAM</a:t>
            </a:r>
          </a:p>
          <a:p>
            <a:r>
              <a:rPr lang="en-GB" dirty="0" smtClean="0"/>
              <a:t>Intel 1101</a:t>
            </a:r>
          </a:p>
          <a:p>
            <a:pPr lvl="1"/>
            <a:r>
              <a:rPr lang="en-GB" dirty="0" smtClean="0"/>
              <a:t>Late 1969</a:t>
            </a:r>
          </a:p>
          <a:p>
            <a:pPr lvl="1"/>
            <a:r>
              <a:rPr lang="en-GB" dirty="0" smtClean="0"/>
              <a:t>256-bit Static RAM</a:t>
            </a:r>
          </a:p>
          <a:p>
            <a:pPr lvl="1"/>
            <a:r>
              <a:rPr lang="en-GB" dirty="0" smtClean="0"/>
              <a:t>First use of MOS for RAM</a:t>
            </a:r>
          </a:p>
          <a:p>
            <a:pPr lvl="1"/>
            <a:r>
              <a:rPr lang="en-GB" dirty="0" smtClean="0"/>
              <a:t>First high volume</a:t>
            </a:r>
            <a:br>
              <a:rPr lang="en-GB" dirty="0" smtClean="0"/>
            </a:br>
            <a:r>
              <a:rPr lang="en-GB" dirty="0" smtClean="0"/>
              <a:t>		semiconductor RAM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96566"/>
            <a:ext cx="5194416" cy="41086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6923112" cy="5357191"/>
          </a:xfrm>
        </p:spPr>
        <p:txBody>
          <a:bodyPr>
            <a:noAutofit/>
          </a:bodyPr>
          <a:lstStyle/>
          <a:p>
            <a:r>
              <a:rPr lang="en-GB" sz="1800" dirty="0" smtClean="0"/>
              <a:t>Disadvantages of Static RAM</a:t>
            </a:r>
          </a:p>
          <a:p>
            <a:r>
              <a:rPr lang="en-GB" sz="1800" dirty="0" smtClean="0"/>
              <a:t>Dynamic RAM (DRAM)</a:t>
            </a:r>
          </a:p>
          <a:p>
            <a:pPr lvl="1"/>
            <a:r>
              <a:rPr lang="en-GB" sz="1800" dirty="0" smtClean="0"/>
              <a:t>Simpler to build</a:t>
            </a:r>
          </a:p>
          <a:p>
            <a:pPr lvl="1"/>
            <a:r>
              <a:rPr lang="en-GB" sz="1800" dirty="0" smtClean="0"/>
              <a:t>Higher Densities</a:t>
            </a:r>
          </a:p>
          <a:p>
            <a:pPr lvl="1"/>
            <a:r>
              <a:rPr lang="en-GB" sz="1800" dirty="0" smtClean="0"/>
              <a:t>Controlling it is more difficult</a:t>
            </a:r>
          </a:p>
          <a:p>
            <a:r>
              <a:rPr lang="en-GB" sz="1800" dirty="0" smtClean="0"/>
              <a:t>Intel 1103</a:t>
            </a:r>
          </a:p>
          <a:p>
            <a:pPr lvl="1"/>
            <a:r>
              <a:rPr lang="en-GB" sz="1800" dirty="0" smtClean="0"/>
              <a:t>First commercial DRAM</a:t>
            </a:r>
          </a:p>
          <a:p>
            <a:pPr lvl="1"/>
            <a:r>
              <a:rPr lang="en-GB" sz="1800" dirty="0" smtClean="0"/>
              <a:t>October 1970</a:t>
            </a:r>
          </a:p>
          <a:p>
            <a:pPr lvl="1"/>
            <a:r>
              <a:rPr lang="en-GB" sz="1800" dirty="0" smtClean="0"/>
              <a:t>1024 x 1 bits</a:t>
            </a:r>
          </a:p>
          <a:p>
            <a:pPr lvl="1"/>
            <a:r>
              <a:rPr lang="en-GB" sz="1800" dirty="0" smtClean="0"/>
              <a:t>By 1972, largest selling semiconductor</a:t>
            </a:r>
          </a:p>
          <a:p>
            <a:r>
              <a:rPr lang="en-GB" sz="1800" dirty="0" smtClean="0"/>
              <a:t>MOSTEK MK4096</a:t>
            </a:r>
          </a:p>
          <a:p>
            <a:pPr lvl="1"/>
            <a:r>
              <a:rPr lang="en-GB" sz="1800" dirty="0" smtClean="0"/>
              <a:t>First multiplexed DRAM, 1973</a:t>
            </a:r>
          </a:p>
          <a:p>
            <a:pPr lvl="1"/>
            <a:r>
              <a:rPr lang="en-GB" sz="1800" dirty="0" smtClean="0"/>
              <a:t>4096 x 1</a:t>
            </a:r>
          </a:p>
          <a:p>
            <a:r>
              <a:rPr lang="en-GB" sz="1800" dirty="0" smtClean="0"/>
              <a:t>Followed by MK4116</a:t>
            </a:r>
          </a:p>
          <a:p>
            <a:pPr lvl="1"/>
            <a:r>
              <a:rPr lang="en-GB" sz="1800" dirty="0" smtClean="0"/>
              <a:t>1976</a:t>
            </a:r>
          </a:p>
          <a:p>
            <a:pPr lvl="1"/>
            <a:r>
              <a:rPr lang="en-GB" sz="1800" dirty="0" smtClean="0"/>
              <a:t>16k x 1</a:t>
            </a:r>
          </a:p>
          <a:p>
            <a:pPr lvl="1"/>
            <a:r>
              <a:rPr lang="en-GB" sz="1800" dirty="0" smtClean="0"/>
              <a:t>75% DRAM Market by end of 1979</a:t>
            </a:r>
          </a:p>
          <a:p>
            <a:pPr lvl="1"/>
            <a:endParaRPr lang="en-GB" sz="18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75" y="1196752"/>
            <a:ext cx="3559944" cy="266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43400"/>
            <a:ext cx="249555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63043"/>
            <a:ext cx="3389361" cy="25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94" y="2284588"/>
            <a:ext cx="5849218" cy="43847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84976" cy="95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smtClean="0"/>
              <a:t>Driving the Revolution (2) – Microprocessors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276871"/>
            <a:ext cx="5805407" cy="4392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787208" cy="442108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During 1960’s CPU consisted of 10’s -&gt; 100’s</a:t>
            </a:r>
            <a:br>
              <a:rPr lang="en-GB" sz="2400" dirty="0" smtClean="0"/>
            </a:br>
            <a:r>
              <a:rPr lang="en-GB" sz="2400" dirty="0" smtClean="0"/>
              <a:t>discrete transistors.</a:t>
            </a:r>
          </a:p>
          <a:p>
            <a:r>
              <a:rPr lang="en-GB" sz="2400" dirty="0" smtClean="0"/>
              <a:t>Microprocessor integrates into a single piece of silicon, i.e. Integrated Circuit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45909"/>
            <a:ext cx="5805406" cy="37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9879 -0.436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1" y="-21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39931 -0.435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-21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84976" cy="95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Driving the Revolution (2) – Microprocessors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787208" cy="442108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CADC</a:t>
            </a:r>
          </a:p>
          <a:p>
            <a:r>
              <a:rPr lang="en-GB" sz="2400" dirty="0" smtClean="0"/>
              <a:t>Intel 4004</a:t>
            </a:r>
          </a:p>
          <a:p>
            <a:r>
              <a:rPr lang="en-GB" sz="2400" dirty="0" smtClean="0"/>
              <a:t>Intel 8008</a:t>
            </a:r>
          </a:p>
          <a:p>
            <a:r>
              <a:rPr lang="en-GB" sz="2400" dirty="0" smtClean="0"/>
              <a:t>Intel 8080</a:t>
            </a:r>
          </a:p>
          <a:p>
            <a:r>
              <a:rPr lang="en-GB" sz="2400" dirty="0" err="1" smtClean="0"/>
              <a:t>Zilog</a:t>
            </a:r>
            <a:r>
              <a:rPr lang="en-GB" sz="2400" dirty="0" smtClean="0"/>
              <a:t> Z80</a:t>
            </a:r>
          </a:p>
          <a:p>
            <a:r>
              <a:rPr lang="en-GB" sz="2400" dirty="0" smtClean="0"/>
              <a:t>Motorola 6800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36712"/>
            <a:ext cx="2088232" cy="1566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752528" cy="356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92" y="1196752"/>
            <a:ext cx="6512641" cy="4591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7"/>
            <a:ext cx="4032448" cy="5376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07" y="1853952"/>
            <a:ext cx="6190389" cy="3951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47" y="3492458"/>
            <a:ext cx="4826874" cy="2986628"/>
          </a:xfrm>
          <a:prstGeom prst="rect">
            <a:avLst/>
          </a:prstGeom>
        </p:spPr>
      </p:pic>
      <p:pic>
        <p:nvPicPr>
          <p:cNvPr id="5" name="Picture 4" title="z80 arc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22" y="2060848"/>
            <a:ext cx="6733377" cy="42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00" y="1844273"/>
            <a:ext cx="2545060" cy="329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16832"/>
            <a:ext cx="3672409" cy="31337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67694"/>
            <a:ext cx="5486400" cy="3990975"/>
          </a:xfrm>
        </p:spPr>
      </p:pic>
    </p:spTree>
    <p:extLst>
      <p:ext uri="{BB962C8B-B14F-4D97-AF65-F5344CB8AC3E}">
        <p14:creationId xmlns:p14="http://schemas.microsoft.com/office/powerpoint/2010/main" val="25244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1340768"/>
            <a:ext cx="4283968" cy="3022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08920"/>
            <a:ext cx="6550193" cy="381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114800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8-bit </a:t>
            </a:r>
            <a:r>
              <a:rPr lang="en-GB" sz="3600" dirty="0" smtClean="0"/>
              <a:t>Commodores</a:t>
            </a:r>
            <a:endParaRPr lang="en-GB" sz="3600" dirty="0" smtClean="0"/>
          </a:p>
          <a:p>
            <a:r>
              <a:rPr lang="en-GB" sz="3600" dirty="0" smtClean="0"/>
              <a:t>Apple 1 &amp; ][</a:t>
            </a:r>
          </a:p>
          <a:p>
            <a:r>
              <a:rPr lang="en-GB" sz="3600" dirty="0" smtClean="0"/>
              <a:t>BBC Micro</a:t>
            </a:r>
          </a:p>
          <a:p>
            <a:r>
              <a:rPr lang="en-GB" sz="3600" dirty="0" smtClean="0"/>
              <a:t>Nintendo NES</a:t>
            </a:r>
          </a:p>
          <a:p>
            <a:r>
              <a:rPr lang="en-GB" sz="3600" dirty="0" smtClean="0"/>
              <a:t>Atari 2600 </a:t>
            </a:r>
            <a:r>
              <a:rPr lang="en-GB" sz="1800" dirty="0" smtClean="0"/>
              <a:t>(6507)</a:t>
            </a:r>
          </a:p>
          <a:p>
            <a:r>
              <a:rPr lang="en-GB" sz="3600" dirty="0" smtClean="0"/>
              <a:t>and…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35" y="1988840"/>
            <a:ext cx="5203045" cy="3626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87" y="3068960"/>
            <a:ext cx="5373193" cy="3292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2" y="1556792"/>
            <a:ext cx="3734812" cy="46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849975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908720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80" y="3429000"/>
            <a:ext cx="7779959" cy="2016224"/>
          </a:xfrm>
        </p:spPr>
        <p:txBody>
          <a:bodyPr>
            <a:noAutofit/>
          </a:bodyPr>
          <a:lstStyle/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 History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of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Home Computer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– Part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1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7" y="1013357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1255497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824489" y="5445224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L -0.00799 -0.76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381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0026 0.334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6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0468 0.353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243 0.32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63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026 0.33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uiExpand="1" build="p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780245" cy="5085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6" y="1592014"/>
            <a:ext cx="7332306" cy="4582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14" y="1466390"/>
            <a:ext cx="4667250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779096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8-bit Commodore</a:t>
            </a:r>
          </a:p>
          <a:p>
            <a:r>
              <a:rPr lang="en-GB" sz="3600" dirty="0" smtClean="0"/>
              <a:t>Apple 1 &amp; ][</a:t>
            </a:r>
          </a:p>
          <a:p>
            <a:r>
              <a:rPr lang="en-GB" sz="3600" dirty="0" smtClean="0"/>
              <a:t>BBC Micro</a:t>
            </a:r>
          </a:p>
          <a:p>
            <a:r>
              <a:rPr lang="en-GB" sz="3600" dirty="0" smtClean="0"/>
              <a:t>Nintendo NES</a:t>
            </a:r>
          </a:p>
          <a:p>
            <a:r>
              <a:rPr lang="en-GB" sz="3600" dirty="0" smtClean="0"/>
              <a:t>Atari</a:t>
            </a:r>
          </a:p>
          <a:p>
            <a:r>
              <a:rPr lang="en-GB" sz="3600" dirty="0" smtClean="0"/>
              <a:t>Bender</a:t>
            </a:r>
          </a:p>
          <a:p>
            <a:r>
              <a:rPr lang="en-GB" sz="3600" dirty="0" err="1" smtClean="0"/>
              <a:t>Cyberdyne</a:t>
            </a:r>
            <a:r>
              <a:rPr lang="en-GB" sz="3600" dirty="0" smtClean="0"/>
              <a:t> Systems Model 101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844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7925" y="1344687"/>
            <a:ext cx="2976410" cy="613692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27" y="2204864"/>
            <a:ext cx="5486400" cy="399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4944"/>
            <a:ext cx="6136929" cy="2976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4945"/>
            <a:ext cx="6136929" cy="2976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924945"/>
            <a:ext cx="6136929" cy="2970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779096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Original designs lost</a:t>
            </a:r>
          </a:p>
          <a:p>
            <a:r>
              <a:rPr lang="en-GB" sz="3600" dirty="0" smtClean="0">
                <a:hlinkClick r:id="rId9"/>
              </a:rPr>
              <a:t>www.visual6502.org</a:t>
            </a:r>
            <a:endParaRPr lang="en-GB" sz="3600" dirty="0" smtClean="0"/>
          </a:p>
          <a:p>
            <a:r>
              <a:rPr lang="en-GB" sz="3600" dirty="0" smtClean="0"/>
              <a:t>6502 in action…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560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85" y="3631761"/>
            <a:ext cx="2387788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8" y="764704"/>
            <a:ext cx="8044447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29306 -0.15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Designed by John French / </a:t>
            </a:r>
            <a:r>
              <a:rPr lang="en-GB" sz="2800" dirty="0" err="1" smtClean="0"/>
              <a:t>Leininger</a:t>
            </a:r>
            <a:endParaRPr lang="en-GB" sz="2800" dirty="0" smtClean="0"/>
          </a:p>
          <a:p>
            <a:r>
              <a:rPr lang="en-GB" sz="2800" dirty="0" smtClean="0"/>
              <a:t>3500 units in November 1977</a:t>
            </a:r>
          </a:p>
          <a:p>
            <a:r>
              <a:rPr lang="en-GB" sz="2800" dirty="0" smtClean="0"/>
              <a:t>Z-80 CPU</a:t>
            </a:r>
          </a:p>
          <a:p>
            <a:r>
              <a:rPr lang="en-GB" sz="2800" dirty="0" smtClean="0"/>
              <a:t>4k RAM &amp; 4k ROM - $599 (Tiny Basic)</a:t>
            </a:r>
          </a:p>
          <a:p>
            <a:r>
              <a:rPr lang="en-GB" sz="2800" dirty="0" smtClean="0"/>
              <a:t>16k RAM, 12k ROM Level II - $1099</a:t>
            </a:r>
          </a:p>
          <a:p>
            <a:r>
              <a:rPr lang="en-GB" sz="2800" dirty="0" smtClean="0"/>
              <a:t>Expansion Interface for $299, disk drive for $500</a:t>
            </a:r>
          </a:p>
          <a:p>
            <a:r>
              <a:rPr lang="en-GB" sz="2800" dirty="0" smtClean="0"/>
              <a:t>Sold 250,000 worldwide</a:t>
            </a:r>
          </a:p>
          <a:p>
            <a:r>
              <a:rPr lang="en-GB" sz="2800" dirty="0" smtClean="0"/>
              <a:t>Discontinued due to FCC interference</a:t>
            </a:r>
          </a:p>
          <a:p>
            <a:r>
              <a:rPr lang="en-GB" sz="2800" dirty="0" smtClean="0"/>
              <a:t>Many further models</a:t>
            </a:r>
          </a:p>
          <a:p>
            <a:endParaRPr lang="en-GB" sz="2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7" y="501573"/>
            <a:ext cx="4572887" cy="911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2128161" cy="20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310166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" y="764704"/>
            <a:ext cx="7782941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1475 -0.145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Designed by “The </a:t>
            </a:r>
            <a:r>
              <a:rPr lang="en-GB" sz="2800" dirty="0" err="1" smtClean="0"/>
              <a:t>Woz</a:t>
            </a:r>
            <a:r>
              <a:rPr lang="en-GB" sz="2800" dirty="0" smtClean="0"/>
              <a:t>”, colour </a:t>
            </a:r>
            <a:r>
              <a:rPr lang="en-GB" sz="2800" smtClean="0"/>
              <a:t>and </a:t>
            </a:r>
            <a:r>
              <a:rPr lang="en-GB" sz="2800"/>
              <a:t>s</a:t>
            </a:r>
            <a:r>
              <a:rPr lang="en-GB" sz="2800" smtClean="0"/>
              <a:t>ound</a:t>
            </a:r>
            <a:endParaRPr lang="en-GB" sz="2800" dirty="0" smtClean="0"/>
          </a:p>
          <a:p>
            <a:r>
              <a:rPr lang="en-GB" sz="2800" dirty="0" smtClean="0"/>
              <a:t>Introduced June 10th 1977</a:t>
            </a:r>
          </a:p>
          <a:p>
            <a:r>
              <a:rPr lang="en-GB" sz="2800" dirty="0" smtClean="0"/>
              <a:t>6502 CPU, </a:t>
            </a:r>
          </a:p>
          <a:p>
            <a:r>
              <a:rPr lang="en-GB" sz="2800" dirty="0" smtClean="0"/>
              <a:t>Colour &amp; Expansion slots, Disk ][ Interface</a:t>
            </a:r>
          </a:p>
          <a:p>
            <a:r>
              <a:rPr lang="en-GB" sz="2800" dirty="0" smtClean="0"/>
              <a:t>4k RAM - $1298</a:t>
            </a:r>
          </a:p>
          <a:p>
            <a:r>
              <a:rPr lang="en-GB" sz="2800" dirty="0" smtClean="0"/>
              <a:t>16k RAM - $1698</a:t>
            </a:r>
          </a:p>
          <a:p>
            <a:r>
              <a:rPr lang="en-GB" sz="2800" dirty="0" smtClean="0"/>
              <a:t>600 in 1977, 7600 in 1978, 35000 in 1979</a:t>
            </a:r>
          </a:p>
          <a:p>
            <a:r>
              <a:rPr lang="en-GB" sz="2800" dirty="0" smtClean="0"/>
              <a:t>Killer app, VisiCalc</a:t>
            </a:r>
          </a:p>
          <a:p>
            <a:endParaRPr lang="en-GB" sz="2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40" y="-27385"/>
            <a:ext cx="5618591" cy="19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85" y="3631761"/>
            <a:ext cx="2387788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8" y="764704"/>
            <a:ext cx="8044447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29306 -0.15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26" y="1291787"/>
            <a:ext cx="2015102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98" y="764704"/>
            <a:ext cx="6978994" cy="54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45000" y="34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1892 0.218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310166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" y="764704"/>
            <a:ext cx="7782941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1475 -0.145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C64 Pro" pitchFamily="2" charset="0"/>
              </a:rPr>
              <a:t>A little bit about me…</a:t>
            </a:r>
            <a:endParaRPr lang="en-US" sz="2000" b="1" dirty="0" smtClean="0">
              <a:latin typeface="C64 Pro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3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25223"/>
            <a:ext cx="6336704" cy="4549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69776"/>
            <a:ext cx="3744416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2003</a:t>
            </a:r>
            <a:endParaRPr lang="en-GB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" y="1412776"/>
            <a:ext cx="7620000" cy="476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6" y="1412775"/>
            <a:ext cx="7639135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3058"/>
            <a:ext cx="7719392" cy="5146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744416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2013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4536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9" y="1340768"/>
            <a:ext cx="8069899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840760" cy="42484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54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1975</a:t>
            </a:r>
            <a:r>
              <a:rPr lang="en-GB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MITS Altair 8800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4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19878 -0.146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1217</Words>
  <Application>Microsoft Office PowerPoint</Application>
  <PresentationFormat>On-screen Show (4:3)</PresentationFormat>
  <Paragraphs>245</Paragraphs>
  <Slides>26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little bit about me…</vt:lpstr>
      <vt:lpstr>2003</vt:lpstr>
      <vt:lpstr>2013</vt:lpstr>
      <vt:lpstr>1975 – MITS Altair 8800</vt:lpstr>
      <vt:lpstr>1975 – MITS Altair 8800</vt:lpstr>
      <vt:lpstr>1985 -</vt:lpstr>
      <vt:lpstr>Driving the Revolution (1) - Memory</vt:lpstr>
      <vt:lpstr>Driving the Revolution (1) - Memory</vt:lpstr>
      <vt:lpstr>Driving the Revolution (1) - Memory</vt:lpstr>
      <vt:lpstr>Driving the Revolution (1) - Memory</vt:lpstr>
      <vt:lpstr>PowerPoint Presentation</vt:lpstr>
      <vt:lpstr>PowerPoint Presentation</vt:lpstr>
      <vt:lpstr>6502</vt:lpstr>
      <vt:lpstr>6502</vt:lpstr>
      <vt:lpstr>6502</vt:lpstr>
      <vt:lpstr>6502</vt:lpstr>
      <vt:lpstr>6502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rob</cp:lastModifiedBy>
  <cp:revision>129</cp:revision>
  <dcterms:created xsi:type="dcterms:W3CDTF">2013-03-21T07:12:02Z</dcterms:created>
  <dcterms:modified xsi:type="dcterms:W3CDTF">2013-04-03T18:00:02Z</dcterms:modified>
</cp:coreProperties>
</file>