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90" r:id="rId14"/>
    <p:sldId id="291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C5046-0784-442C-AED6-5E915553A1EC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64FB4-260F-4862-B174-58959DCD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1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E3D4-2DB7-4361-AA70-A672257659D5}" type="datetimeFigureOut">
              <a:rPr lang="en-US" smtClean="0"/>
              <a:t>5/4/2012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1EC7-F539-46D6-B920-1842806D8F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0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E3D4-2DB7-4361-AA70-A672257659D5}" type="datetimeFigureOut">
              <a:rPr lang="en-US" smtClean="0"/>
              <a:t>5/4/2012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1EC7-F539-46D6-B920-1842806D8F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8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E3D4-2DB7-4361-AA70-A672257659D5}" type="datetimeFigureOut">
              <a:rPr lang="en-US" smtClean="0"/>
              <a:t>5/4/2012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1EC7-F539-46D6-B920-1842806D8F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5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E3D4-2DB7-4361-AA70-A672257659D5}" type="datetimeFigureOut">
              <a:rPr lang="en-US" smtClean="0"/>
              <a:t>5/4/2012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1EC7-F539-46D6-B920-1842806D8F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0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E3D4-2DB7-4361-AA70-A672257659D5}" type="datetimeFigureOut">
              <a:rPr lang="en-US" smtClean="0"/>
              <a:t>5/4/2012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1EC7-F539-46D6-B920-1842806D8F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1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E3D4-2DB7-4361-AA70-A672257659D5}" type="datetimeFigureOut">
              <a:rPr lang="en-US" smtClean="0"/>
              <a:t>5/4/2012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1EC7-F539-46D6-B920-1842806D8F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E3D4-2DB7-4361-AA70-A672257659D5}" type="datetimeFigureOut">
              <a:rPr lang="en-US" smtClean="0"/>
              <a:t>5/4/2012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1EC7-F539-46D6-B920-1842806D8F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9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E3D4-2DB7-4361-AA70-A672257659D5}" type="datetimeFigureOut">
              <a:rPr lang="en-US" smtClean="0"/>
              <a:t>5/4/2012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1EC7-F539-46D6-B920-1842806D8F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5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E3D4-2DB7-4361-AA70-A672257659D5}" type="datetimeFigureOut">
              <a:rPr lang="en-US" smtClean="0"/>
              <a:t>5/4/2012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1EC7-F539-46D6-B920-1842806D8F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E3D4-2DB7-4361-AA70-A672257659D5}" type="datetimeFigureOut">
              <a:rPr lang="en-US" smtClean="0"/>
              <a:t>5/4/2012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1EC7-F539-46D6-B920-1842806D8F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1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E3D4-2DB7-4361-AA70-A672257659D5}" type="datetimeFigureOut">
              <a:rPr lang="en-US" smtClean="0"/>
              <a:t>5/4/2012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1EC7-F539-46D6-B920-1842806D8F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9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E3D4-2DB7-4361-AA70-A672257659D5}" type="datetimeFigureOut">
              <a:rPr lang="en-US" smtClean="0"/>
              <a:t>5/4/2012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1EC7-F539-46D6-B920-1842806D8F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4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winkels.tvtom.pl/swinsid/" TargetMode="External"/><Relationship Id="rId13" Type="http://schemas.openxmlformats.org/officeDocument/2006/relationships/hyperlink" Target="http://www.commodore16.com/index.php/forum.html" TargetMode="External"/><Relationship Id="rId18" Type="http://schemas.openxmlformats.org/officeDocument/2006/relationships/hyperlink" Target="http://www.zimmers.net/anonftp/pub/cbm/" TargetMode="External"/><Relationship Id="rId3" Type="http://schemas.openxmlformats.org/officeDocument/2006/relationships/hyperlink" Target="http://www.6502.org/users/andre/petindex/index.html" TargetMode="External"/><Relationship Id="rId7" Type="http://schemas.openxmlformats.org/officeDocument/2006/relationships/hyperlink" Target="http://www.retro-donald.de/pages/superpla-multi.php" TargetMode="External"/><Relationship Id="rId12" Type="http://schemas.openxmlformats.org/officeDocument/2006/relationships/hyperlink" Target="http://plus4world.powweb.com/home" TargetMode="External"/><Relationship Id="rId17" Type="http://schemas.openxmlformats.org/officeDocument/2006/relationships/hyperlink" Target="http://www.softwolves.pp.se/misc/arkiv/" TargetMode="External"/><Relationship Id="rId2" Type="http://schemas.openxmlformats.org/officeDocument/2006/relationships/hyperlink" Target="http://www.bitfixer.com/bf/petvet" TargetMode="External"/><Relationship Id="rId16" Type="http://schemas.openxmlformats.org/officeDocument/2006/relationships/hyperlink" Target="http://retro-donald.de/sinchai-sho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eepingelephant.com/ipw-web/bulletin/bb/index.php" TargetMode="External"/><Relationship Id="rId11" Type="http://schemas.openxmlformats.org/officeDocument/2006/relationships/hyperlink" Target="http://inchocks.co.uk/commodore/Diag264/HTMLManual/Diag264.htm" TargetMode="External"/><Relationship Id="rId5" Type="http://schemas.openxmlformats.org/officeDocument/2006/relationships/hyperlink" Target="http://www.vintage-computer.com/vcforum/forumdisplay.php?21-Commodore" TargetMode="External"/><Relationship Id="rId15" Type="http://schemas.openxmlformats.org/officeDocument/2006/relationships/hyperlink" Target="http://store.go4retro.com/" TargetMode="External"/><Relationship Id="rId10" Type="http://schemas.openxmlformats.org/officeDocument/2006/relationships/hyperlink" Target="http://personalpages.tds.net/~rcarlsen/" TargetMode="External"/><Relationship Id="rId4" Type="http://schemas.openxmlformats.org/officeDocument/2006/relationships/hyperlink" Target="http://www.zimmers.net/anonftp/pub/cbm/pet/index.html" TargetMode="External"/><Relationship Id="rId9" Type="http://schemas.openxmlformats.org/officeDocument/2006/relationships/hyperlink" Target="http://www.lemon64.com/" TargetMode="External"/><Relationship Id="rId14" Type="http://schemas.openxmlformats.org/officeDocument/2006/relationships/hyperlink" Target="http://www.arcadecomponents.com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Diagnostic Hardware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PET</a:t>
            </a:r>
          </a:p>
          <a:p>
            <a:pPr lvl="1"/>
            <a:r>
              <a:rPr lang="en-GB" dirty="0" smtClean="0"/>
              <a:t>Built in diagnostics on 2001</a:t>
            </a:r>
          </a:p>
          <a:p>
            <a:pPr lvl="1"/>
            <a:r>
              <a:rPr lang="en-GB" dirty="0" smtClean="0"/>
              <a:t>The </a:t>
            </a:r>
            <a:r>
              <a:rPr lang="en-GB" dirty="0" err="1" smtClean="0"/>
              <a:t>PETvet</a:t>
            </a:r>
            <a:endParaRPr lang="en-GB" dirty="0" smtClean="0"/>
          </a:p>
          <a:p>
            <a:pPr marL="514350" indent="-457200"/>
            <a:r>
              <a:rPr lang="en-GB" dirty="0" smtClean="0"/>
              <a:t>VIC-20</a:t>
            </a:r>
          </a:p>
          <a:p>
            <a:pPr marL="914400" lvl="1" indent="-457200"/>
            <a:r>
              <a:rPr lang="en-GB" dirty="0" smtClean="0"/>
              <a:t>Commodore Diagnostic</a:t>
            </a:r>
          </a:p>
          <a:p>
            <a:pPr marL="514350" indent="-457200"/>
            <a:r>
              <a:rPr lang="en-GB" dirty="0" smtClean="0"/>
              <a:t>C64 / C128</a:t>
            </a:r>
          </a:p>
          <a:p>
            <a:pPr marL="914400" lvl="1" indent="-457200"/>
            <a:r>
              <a:rPr lang="en-GB" dirty="0" smtClean="0"/>
              <a:t>Dead Test Cartridge (Really Useful)</a:t>
            </a:r>
          </a:p>
          <a:p>
            <a:pPr marL="914400" lvl="1" indent="-457200"/>
            <a:r>
              <a:rPr lang="en-GB" dirty="0" smtClean="0"/>
              <a:t>Other  Diagnostic Cartridge</a:t>
            </a:r>
          </a:p>
          <a:p>
            <a:pPr marL="514350" indent="-457200"/>
            <a:r>
              <a:rPr lang="en-GB" dirty="0" smtClean="0"/>
              <a:t>Plus/4, C16, C232</a:t>
            </a:r>
          </a:p>
          <a:p>
            <a:pPr marL="914400" lvl="1" indent="-457200"/>
            <a:r>
              <a:rPr lang="en-GB" dirty="0" smtClean="0"/>
              <a:t>Diag264</a:t>
            </a:r>
          </a:p>
          <a:p>
            <a:pPr marL="514350" indent="-4572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09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Plus/4, C16, C232 – Diag264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GB" dirty="0" smtClean="0"/>
              <a:t>Built to fix a Commodore 232</a:t>
            </a:r>
          </a:p>
          <a:p>
            <a:r>
              <a:rPr lang="en-GB" dirty="0" smtClean="0"/>
              <a:t>Kernal or Cartridge based</a:t>
            </a:r>
          </a:p>
          <a:p>
            <a:r>
              <a:rPr lang="en-GB" dirty="0" smtClean="0"/>
              <a:t>Comprehensive testing of RAM/ROM &amp; Ports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5" y="3048000"/>
            <a:ext cx="681540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ommon Culprits - PET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Mostly ROM &amp; RAM</a:t>
            </a:r>
          </a:p>
          <a:p>
            <a:pPr lvl="1"/>
            <a:r>
              <a:rPr lang="en-GB" dirty="0" smtClean="0"/>
              <a:t>6540 / 2316 adapters from Jim Brain</a:t>
            </a:r>
          </a:p>
          <a:p>
            <a:pPr lvl="1"/>
            <a:r>
              <a:rPr lang="en-GB" dirty="0" smtClean="0"/>
              <a:t>2114’s and 4116’s still plentiful (later 2001’s </a:t>
            </a:r>
          </a:p>
          <a:p>
            <a:pPr lvl="1"/>
            <a:r>
              <a:rPr lang="en-GB" dirty="0" smtClean="0"/>
              <a:t>6550’s are tricky!</a:t>
            </a:r>
          </a:p>
          <a:p>
            <a:r>
              <a:rPr lang="en-GB" dirty="0" smtClean="0"/>
              <a:t>Decoding Logic (use a NOP generator)</a:t>
            </a:r>
          </a:p>
          <a:p>
            <a:pPr lvl="1"/>
            <a:r>
              <a:rPr lang="en-GB" dirty="0" smtClean="0"/>
              <a:t>Standard 74 series TTL</a:t>
            </a:r>
          </a:p>
          <a:p>
            <a:r>
              <a:rPr lang="en-GB" dirty="0" err="1" smtClean="0"/>
              <a:t>Occasionaly</a:t>
            </a:r>
            <a:r>
              <a:rPr lang="en-GB" dirty="0" smtClean="0"/>
              <a:t> CPU or VIA’s / PIA’s, but rarely</a:t>
            </a:r>
          </a:p>
          <a:p>
            <a:pPr lvl="1"/>
            <a:r>
              <a:rPr lang="en-GB" dirty="0" smtClean="0"/>
              <a:t>WDC Still makes 6502’s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43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ommon Culprits – VIC 20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Reliable, mine all work today with no fixes!</a:t>
            </a:r>
          </a:p>
          <a:p>
            <a:r>
              <a:rPr lang="en-GB" dirty="0" smtClean="0"/>
              <a:t>ROM’s easily replaceable</a:t>
            </a:r>
          </a:p>
          <a:p>
            <a:r>
              <a:rPr lang="en-GB" dirty="0" smtClean="0"/>
              <a:t>RAM’s easily </a:t>
            </a:r>
            <a:r>
              <a:rPr lang="en-GB" dirty="0" err="1" smtClean="0"/>
              <a:t>sourceable</a:t>
            </a:r>
            <a:r>
              <a:rPr lang="en-GB" dirty="0" smtClean="0"/>
              <a:t> (2114’s, TMM2016)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97230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ommon Culprits – C64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64’s are cheap, so by implication…</a:t>
            </a:r>
          </a:p>
          <a:p>
            <a:r>
              <a:rPr lang="en-GB" dirty="0" smtClean="0"/>
              <a:t>Most commonly PLA (black screen)</a:t>
            </a:r>
          </a:p>
          <a:p>
            <a:r>
              <a:rPr lang="en-GB" dirty="0" smtClean="0"/>
              <a:t>…&amp; SID (works but defective sound)</a:t>
            </a:r>
          </a:p>
          <a:p>
            <a:r>
              <a:rPr lang="en-GB" dirty="0" smtClean="0"/>
              <a:t>CIA’s are fragile but replaceable</a:t>
            </a:r>
          </a:p>
          <a:p>
            <a:r>
              <a:rPr lang="en-GB" dirty="0" smtClean="0"/>
              <a:t>For everything else, Ray </a:t>
            </a:r>
            <a:r>
              <a:rPr lang="en-GB" dirty="0" err="1" smtClean="0"/>
              <a:t>Carlsen</a:t>
            </a:r>
            <a:r>
              <a:rPr lang="en-GB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1969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81400"/>
            <a:ext cx="6019800" cy="2810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SuperPLA</a:t>
            </a:r>
            <a:r>
              <a:rPr lang="en-GB" dirty="0" smtClean="0"/>
              <a:t> Multi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Created by Jens </a:t>
            </a:r>
            <a:r>
              <a:rPr lang="en-GB" sz="2400" dirty="0" err="1" smtClean="0"/>
              <a:t>Schoenfeld</a:t>
            </a:r>
            <a:endParaRPr lang="en-GB" sz="2400" dirty="0" smtClean="0"/>
          </a:p>
          <a:p>
            <a:r>
              <a:rPr lang="en-GB" sz="2400" dirty="0" smtClean="0"/>
              <a:t>Extracted C64 PLA </a:t>
            </a:r>
            <a:r>
              <a:rPr lang="en-GB" sz="2400" dirty="0" err="1" smtClean="0"/>
              <a:t>eprom</a:t>
            </a:r>
            <a:r>
              <a:rPr lang="en-GB" sz="2400" dirty="0" smtClean="0"/>
              <a:t> image in 1994</a:t>
            </a:r>
          </a:p>
          <a:p>
            <a:r>
              <a:rPr lang="en-GB" sz="2400" dirty="0" smtClean="0"/>
              <a:t>Equations derived as part of C-One project</a:t>
            </a:r>
          </a:p>
          <a:p>
            <a:r>
              <a:rPr lang="en-GB" sz="2400" dirty="0" smtClean="0"/>
              <a:t>Implemented on a MACH210 modern PLA</a:t>
            </a:r>
          </a:p>
          <a:p>
            <a:r>
              <a:rPr lang="en-GB" sz="2400" dirty="0" smtClean="0"/>
              <a:t>Includes PLA’s from CBM-II’s, Plus/4, and 1551</a:t>
            </a:r>
          </a:p>
          <a:p>
            <a:r>
              <a:rPr lang="en-GB" sz="2400" dirty="0" smtClean="0"/>
              <a:t>Also includes modes not implemented on C128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67570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1900" dirty="0" smtClean="0"/>
              <a:t>PET</a:t>
            </a:r>
            <a:endParaRPr lang="en-GB" sz="1900" dirty="0" smtClean="0">
              <a:hlinkClick r:id="rId2"/>
            </a:endParaRPr>
          </a:p>
          <a:p>
            <a:pPr marL="0" indent="0">
              <a:buNone/>
            </a:pPr>
            <a:r>
              <a:rPr lang="en-GB" sz="1800" dirty="0" smtClean="0">
                <a:hlinkClick r:id="rId2"/>
              </a:rPr>
              <a:t>http</a:t>
            </a:r>
            <a:r>
              <a:rPr lang="en-GB" sz="1800" dirty="0">
                <a:hlinkClick r:id="rId2"/>
              </a:rPr>
              <a:t>://</a:t>
            </a:r>
            <a:r>
              <a:rPr lang="en-GB" sz="1800" dirty="0" smtClean="0">
                <a:hlinkClick r:id="rId2"/>
              </a:rPr>
              <a:t>www.bitfixer.com/bf/petvet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http://</a:t>
            </a:r>
            <a:r>
              <a:rPr lang="en-GB" sz="1800" dirty="0" smtClean="0">
                <a:hlinkClick r:id="rId3"/>
              </a:rPr>
              <a:t>www.6502.org/users/andre/petindex/index.html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4"/>
              </a:rPr>
              <a:t>http</a:t>
            </a:r>
            <a:r>
              <a:rPr lang="en-GB" sz="1800" dirty="0">
                <a:hlinkClick r:id="rId4"/>
              </a:rPr>
              <a:t>://www.zimmers.net/anonftp/pub/cbm/pet/index.html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>
                <a:hlinkClick r:id="rId5"/>
              </a:rPr>
              <a:t>http</a:t>
            </a:r>
            <a:r>
              <a:rPr lang="en-GB" sz="1800" dirty="0">
                <a:hlinkClick r:id="rId5"/>
              </a:rPr>
              <a:t>://</a:t>
            </a:r>
            <a:r>
              <a:rPr lang="en-GB" sz="1800" dirty="0" smtClean="0">
                <a:hlinkClick r:id="rId5"/>
              </a:rPr>
              <a:t>www.vintage-computer.com/vcforum/forumdisplay.php?21-Commodore</a:t>
            </a:r>
            <a:endParaRPr lang="en-GB" sz="1800" dirty="0" smtClean="0"/>
          </a:p>
          <a:p>
            <a:r>
              <a:rPr lang="en-GB" sz="1900" dirty="0" smtClean="0"/>
              <a:t>VIC-20</a:t>
            </a:r>
            <a:endParaRPr lang="en-GB" sz="1900" dirty="0">
              <a:hlinkClick r:id="rId2"/>
            </a:endParaRPr>
          </a:p>
          <a:p>
            <a:pPr marL="0" indent="0">
              <a:buNone/>
            </a:pPr>
            <a:r>
              <a:rPr lang="en-GB" sz="1800" dirty="0" smtClean="0">
                <a:hlinkClick r:id="rId6"/>
              </a:rPr>
              <a:t>http</a:t>
            </a:r>
            <a:r>
              <a:rPr lang="en-GB" sz="1800" dirty="0">
                <a:hlinkClick r:id="rId6"/>
              </a:rPr>
              <a:t>://</a:t>
            </a:r>
            <a:r>
              <a:rPr lang="en-GB" sz="1800" dirty="0" smtClean="0">
                <a:hlinkClick r:id="rId6"/>
              </a:rPr>
              <a:t>sleepingelephant.com/ipw-web/bulletin/bb/index.php</a:t>
            </a:r>
            <a:endParaRPr lang="en-GB" sz="1800" dirty="0" smtClean="0"/>
          </a:p>
          <a:p>
            <a:r>
              <a:rPr lang="en-GB" sz="1800" dirty="0" smtClean="0"/>
              <a:t>C64, C128</a:t>
            </a:r>
            <a:endParaRPr lang="en-GB" sz="1800" dirty="0">
              <a:hlinkClick r:id="rId2"/>
            </a:endParaRPr>
          </a:p>
          <a:p>
            <a:pPr marL="0" indent="0">
              <a:buNone/>
            </a:pPr>
            <a:r>
              <a:rPr lang="en-GB" sz="1800" dirty="0" smtClean="0">
                <a:hlinkClick r:id="rId7"/>
              </a:rPr>
              <a:t>http</a:t>
            </a:r>
            <a:r>
              <a:rPr lang="en-GB" sz="1800" dirty="0">
                <a:hlinkClick r:id="rId7"/>
              </a:rPr>
              <a:t>://</a:t>
            </a:r>
            <a:r>
              <a:rPr lang="en-GB" sz="1800" dirty="0" smtClean="0">
                <a:hlinkClick r:id="rId7"/>
              </a:rPr>
              <a:t>www.retro-donald.de/pages/superpla-multi.php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>
                <a:hlinkClick r:id="rId8"/>
              </a:rPr>
              <a:t>http://www.swinkels.tvtom.pl/swinsid</a:t>
            </a:r>
            <a:r>
              <a:rPr lang="en-GB" sz="1800" dirty="0" smtClean="0">
                <a:hlinkClick r:id="rId8"/>
              </a:rPr>
              <a:t>/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>
                <a:hlinkClick r:id="rId9"/>
              </a:rPr>
              <a:t>http://www.lemon64.com</a:t>
            </a:r>
            <a:r>
              <a:rPr lang="en-GB" sz="1800" dirty="0" smtClean="0">
                <a:hlinkClick r:id="rId9"/>
              </a:rPr>
              <a:t>/</a:t>
            </a:r>
            <a:endParaRPr lang="en-GB" sz="1800" dirty="0" smtClean="0"/>
          </a:p>
          <a:p>
            <a:pPr marL="0" indent="0">
              <a:buNone/>
            </a:pPr>
            <a:r>
              <a:rPr lang="sv-SE" sz="1800" dirty="0">
                <a:hlinkClick r:id="rId10"/>
              </a:rPr>
              <a:t>http://personalpages.tds.net/~rcarlsen</a:t>
            </a:r>
            <a:r>
              <a:rPr lang="sv-SE" sz="1800" dirty="0" smtClean="0">
                <a:hlinkClick r:id="rId10"/>
              </a:rPr>
              <a:t>/</a:t>
            </a:r>
            <a:endParaRPr lang="sv-SE" sz="1800" dirty="0" smtClean="0"/>
          </a:p>
          <a:p>
            <a:r>
              <a:rPr lang="en-GB" sz="1800" dirty="0" smtClean="0"/>
              <a:t>Plus/4, C16, C232</a:t>
            </a:r>
            <a:endParaRPr lang="en-GB" sz="1800" dirty="0">
              <a:hlinkClick r:id="rId2"/>
            </a:endParaRPr>
          </a:p>
          <a:p>
            <a:pPr marL="0" indent="0">
              <a:buNone/>
            </a:pPr>
            <a:r>
              <a:rPr lang="en-GB" sz="1800" dirty="0" smtClean="0">
                <a:hlinkClick r:id="rId11"/>
              </a:rPr>
              <a:t>http</a:t>
            </a:r>
            <a:r>
              <a:rPr lang="en-GB" sz="1800" dirty="0">
                <a:hlinkClick r:id="rId11"/>
              </a:rPr>
              <a:t>://</a:t>
            </a:r>
            <a:r>
              <a:rPr lang="en-GB" sz="1800" dirty="0" smtClean="0">
                <a:hlinkClick r:id="rId11"/>
              </a:rPr>
              <a:t>inchocks.co.uk/commodore/Diag264/HTMLManual/Diag264.htm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>
                <a:hlinkClick r:id="rId12"/>
              </a:rPr>
              <a:t>http://plus4world.powweb.com/home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>
                <a:hlinkClick r:id="rId13"/>
              </a:rPr>
              <a:t>http</a:t>
            </a:r>
            <a:r>
              <a:rPr lang="en-GB" sz="1800" dirty="0">
                <a:hlinkClick r:id="rId13"/>
              </a:rPr>
              <a:t>://</a:t>
            </a:r>
            <a:r>
              <a:rPr lang="en-GB" sz="1800" dirty="0" smtClean="0">
                <a:hlinkClick r:id="rId13"/>
              </a:rPr>
              <a:t>www.commodore16.com/index.php/forum.html</a:t>
            </a:r>
            <a:endParaRPr lang="en-GB" sz="1800" dirty="0" smtClean="0"/>
          </a:p>
          <a:p>
            <a:r>
              <a:rPr lang="en-GB" sz="1800" dirty="0" smtClean="0"/>
              <a:t>Spares</a:t>
            </a:r>
          </a:p>
          <a:p>
            <a:pPr marL="0" indent="0">
              <a:buNone/>
            </a:pPr>
            <a:r>
              <a:rPr lang="de-DE" sz="1800" dirty="0">
                <a:hlinkClick r:id="rId14"/>
              </a:rPr>
              <a:t>http://www.arcadecomponents.com/index.html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>
                <a:hlinkClick r:id="rId15"/>
              </a:rPr>
              <a:t>http</a:t>
            </a:r>
            <a:r>
              <a:rPr lang="de-DE" sz="1800" dirty="0">
                <a:hlinkClick r:id="rId15"/>
              </a:rPr>
              <a:t>://store.go4retro.com</a:t>
            </a:r>
            <a:r>
              <a:rPr lang="de-DE" sz="1800" dirty="0" smtClean="0">
                <a:hlinkClick r:id="rId15"/>
              </a:rPr>
              <a:t>/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>
                <a:hlinkClick r:id="rId16"/>
              </a:rPr>
              <a:t>http</a:t>
            </a:r>
            <a:r>
              <a:rPr lang="de-DE" sz="1800" dirty="0">
                <a:hlinkClick r:id="rId16"/>
              </a:rPr>
              <a:t>://retro-donald.de/sinchai-shop</a:t>
            </a:r>
            <a:r>
              <a:rPr lang="de-DE" sz="1800" dirty="0" smtClean="0">
                <a:hlinkClick r:id="rId16"/>
              </a:rPr>
              <a:t>/</a:t>
            </a:r>
            <a:endParaRPr lang="de-DE" sz="1800" dirty="0" smtClean="0"/>
          </a:p>
          <a:p>
            <a:r>
              <a:rPr lang="en-GB" sz="1800" dirty="0" smtClean="0"/>
              <a:t>General Info</a:t>
            </a:r>
            <a:endParaRPr lang="en-GB" sz="1800" dirty="0"/>
          </a:p>
          <a:p>
            <a:pPr marL="0" indent="0">
              <a:buNone/>
            </a:pPr>
            <a:r>
              <a:rPr lang="sv-SE" sz="1800" dirty="0" smtClean="0">
                <a:hlinkClick r:id="rId17"/>
              </a:rPr>
              <a:t>http</a:t>
            </a:r>
            <a:r>
              <a:rPr lang="sv-SE" sz="1800" dirty="0">
                <a:hlinkClick r:id="rId17"/>
              </a:rPr>
              <a:t>://www.softwolves.pp.se/misc/arkiv/</a:t>
            </a: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 smtClean="0">
                <a:hlinkClick r:id="rId10"/>
              </a:rPr>
              <a:t>http</a:t>
            </a:r>
            <a:r>
              <a:rPr lang="sv-SE" sz="1800" dirty="0">
                <a:hlinkClick r:id="rId10"/>
              </a:rPr>
              <a:t>://personalpages.tds.net/~rcarlsen/</a:t>
            </a: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 smtClean="0">
                <a:hlinkClick r:id="rId18"/>
              </a:rPr>
              <a:t>http</a:t>
            </a:r>
            <a:r>
              <a:rPr lang="sv-SE" sz="1800" dirty="0">
                <a:hlinkClick r:id="rId18"/>
              </a:rPr>
              <a:t>://www.zimmers.net/anonftp/pub/cbm/</a:t>
            </a:r>
            <a:endParaRPr lang="de-DE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225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PETvet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47800"/>
            <a:ext cx="3619268" cy="41148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447800"/>
            <a:ext cx="510540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Developed By Mike Hill</a:t>
            </a:r>
          </a:p>
          <a:p>
            <a:r>
              <a:rPr lang="en-GB" sz="2800" dirty="0"/>
              <a:t>Programmable ROM/RAM replacement</a:t>
            </a:r>
          </a:p>
          <a:p>
            <a:r>
              <a:rPr lang="en-GB" sz="2800" dirty="0"/>
              <a:t>Customisable Memory </a:t>
            </a:r>
            <a:r>
              <a:rPr lang="en-GB" sz="2800" dirty="0" smtClean="0"/>
              <a:t>Maps</a:t>
            </a:r>
          </a:p>
          <a:p>
            <a:r>
              <a:rPr lang="en-GB" sz="2800" dirty="0"/>
              <a:t>Reprogrammable by Serial port</a:t>
            </a:r>
          </a:p>
          <a:p>
            <a:r>
              <a:rPr lang="en-GB" sz="2800" dirty="0"/>
              <a:t>Tools to halt CPU and view memory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4274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PET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4449763"/>
          </a:xfrm>
        </p:spPr>
        <p:txBody>
          <a:bodyPr>
            <a:normAutofit/>
          </a:bodyPr>
          <a:lstStyle/>
          <a:p>
            <a:endParaRPr lang="en-GB" sz="2800" dirty="0" smtClean="0"/>
          </a:p>
          <a:p>
            <a:r>
              <a:rPr lang="en-GB" sz="2800" dirty="0" smtClean="0"/>
              <a:t>Built in diagnostics on Rev-1 ROM’s</a:t>
            </a:r>
          </a:p>
          <a:p>
            <a:r>
              <a:rPr lang="en-GB" sz="2800" dirty="0" smtClean="0"/>
              <a:t>LED on board 2001 series</a:t>
            </a:r>
          </a:p>
          <a:p>
            <a:r>
              <a:rPr lang="en-GB" sz="2800" dirty="0" smtClean="0"/>
              <a:t>Build a NOP generator</a:t>
            </a:r>
          </a:p>
          <a:p>
            <a:r>
              <a:rPr lang="en-GB" sz="2800" dirty="0" smtClean="0"/>
              <a:t>The 2001 Service Kit!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76600"/>
            <a:ext cx="5715000" cy="31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DiagPET</a:t>
            </a:r>
            <a:r>
              <a:rPr lang="en-GB" dirty="0" smtClean="0"/>
              <a:t> / </a:t>
            </a:r>
            <a:r>
              <a:rPr lang="en-GB" dirty="0" err="1" smtClean="0"/>
              <a:t>PETvet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4525963"/>
          </a:xfrm>
        </p:spPr>
        <p:txBody>
          <a:bodyPr/>
          <a:lstStyle/>
          <a:p>
            <a:r>
              <a:rPr lang="en-GB" dirty="0" smtClean="0"/>
              <a:t>Replaces the top 1k ROM (FC00-FFFF)</a:t>
            </a:r>
          </a:p>
          <a:p>
            <a:r>
              <a:rPr lang="en-GB" dirty="0" smtClean="0"/>
              <a:t>Installs ROM at A000 (normally unused)</a:t>
            </a:r>
          </a:p>
          <a:p>
            <a:r>
              <a:rPr lang="en-GB" dirty="0" smtClean="0"/>
              <a:t>Checks all RAM/ROM, including ZP/Stack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124200"/>
            <a:ext cx="6324600" cy="31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7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VIC-20 Diagnostic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GB" dirty="0" smtClean="0"/>
              <a:t>Commodores own tool</a:t>
            </a:r>
          </a:p>
          <a:p>
            <a:r>
              <a:rPr lang="en-GB" dirty="0" smtClean="0"/>
              <a:t>External ROM with own RAM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2971800" cy="3700296"/>
          </a:xfrm>
          <a:prstGeom prst="rect">
            <a:avLst/>
          </a:prstGeom>
        </p:spPr>
      </p:pic>
      <p:pic>
        <p:nvPicPr>
          <p:cNvPr id="1026" name="Picture 2" descr="Z:\Commodore\Presentation\VicDIagC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90514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VIC-20 Diagnostic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GB" dirty="0" smtClean="0"/>
              <a:t>RAM / ROM Checksums</a:t>
            </a:r>
          </a:p>
          <a:p>
            <a:r>
              <a:rPr lang="en-GB" dirty="0" smtClean="0"/>
              <a:t>Primarily for I/O</a:t>
            </a:r>
          </a:p>
          <a:p>
            <a:r>
              <a:rPr lang="en-GB" dirty="0" smtClean="0"/>
              <a:t>Loop Backs most ports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4" y="3657600"/>
            <a:ext cx="4647095" cy="2334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64" y="1676400"/>
            <a:ext cx="3689336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60960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Picture Courtesy Ray </a:t>
            </a:r>
            <a:r>
              <a:rPr lang="en-GB" sz="1000" dirty="0" err="1" smtClean="0"/>
              <a:t>Carlsen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01774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C64 / C128 – Dead Test Cart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7" y="1087582"/>
            <a:ext cx="7467600" cy="17526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Ultimax mode to bypass Kernal</a:t>
            </a:r>
          </a:p>
          <a:p>
            <a:r>
              <a:rPr lang="en-GB" sz="2800" dirty="0" smtClean="0"/>
              <a:t>Works with no RAM/ROM/SID or CIA’s</a:t>
            </a:r>
          </a:p>
          <a:p>
            <a:r>
              <a:rPr lang="en-GB" sz="2800" dirty="0" smtClean="0"/>
              <a:t>Uses border to indicate bad RAM</a:t>
            </a:r>
            <a:endParaRPr lang="en-GB" sz="2800" dirty="0"/>
          </a:p>
        </p:txBody>
      </p:sp>
      <p:pic>
        <p:nvPicPr>
          <p:cNvPr id="4098" name="Picture 2" descr="Z:\Commodore\C64 DIags\dead-t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4749259" cy="336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3933"/>
            <a:ext cx="2656317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11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C64 / C128 – Diagnostic Cartridge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8229600" cy="4144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sz="2800" dirty="0" smtClean="0"/>
              <a:t>Needs a bootable machine</a:t>
            </a:r>
          </a:p>
          <a:p>
            <a:r>
              <a:rPr lang="en-GB" sz="2800" dirty="0" smtClean="0"/>
              <a:t>Like VIC cart, loops back I/O ports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17750"/>
            <a:ext cx="5651840" cy="400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9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C64 / C128 – Diagnostic Cartridge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30949"/>
            <a:ext cx="4267200" cy="275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609601"/>
            <a:ext cx="8229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dirty="0" smtClean="0"/>
          </a:p>
          <a:p>
            <a:r>
              <a:rPr lang="en-GB" sz="2800" dirty="0" smtClean="0"/>
              <a:t>Easy to build your own	</a:t>
            </a:r>
          </a:p>
          <a:p>
            <a:r>
              <a:rPr lang="en-GB" sz="2800" dirty="0" smtClean="0"/>
              <a:t>Schematics freely available, but over complicated!</a:t>
            </a:r>
          </a:p>
          <a:p>
            <a:r>
              <a:rPr lang="en-GB" sz="2800" dirty="0" smtClean="0"/>
              <a:t>C128 Version similar but untested by me.</a:t>
            </a:r>
          </a:p>
          <a:p>
            <a:endParaRPr lang="en-GB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2" y="3048000"/>
            <a:ext cx="3705565" cy="279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68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375</Words>
  <Application>Microsoft Office PowerPoint</Application>
  <PresentationFormat>On-screen Show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Diagnostic Hardware</vt:lpstr>
      <vt:lpstr>PETvet</vt:lpstr>
      <vt:lpstr>Other PET Tools</vt:lpstr>
      <vt:lpstr>DiagPET / PETvet</vt:lpstr>
      <vt:lpstr>VIC-20 Diagnostic </vt:lpstr>
      <vt:lpstr>VIC-20 Diagnostic </vt:lpstr>
      <vt:lpstr>C64 / C128 – Dead Test Cart</vt:lpstr>
      <vt:lpstr>C64 / C128 – Diagnostic Cartridge</vt:lpstr>
      <vt:lpstr>C64 / C128 – Diagnostic Cartridge</vt:lpstr>
      <vt:lpstr>Plus/4, C16, C232 – Diag264</vt:lpstr>
      <vt:lpstr>Common Culprits - PET</vt:lpstr>
      <vt:lpstr>Common Culprits – VIC 20 </vt:lpstr>
      <vt:lpstr>Common Culprits – C64</vt:lpstr>
      <vt:lpstr>SuperPLA Multi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bherd</dc:creator>
  <cp:lastModifiedBy>rob</cp:lastModifiedBy>
  <cp:revision>48</cp:revision>
  <dcterms:created xsi:type="dcterms:W3CDTF">2012-04-30T19:43:08Z</dcterms:created>
  <dcterms:modified xsi:type="dcterms:W3CDTF">2012-05-03T23:36:53Z</dcterms:modified>
</cp:coreProperties>
</file>